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3" r:id="rId17"/>
    <p:sldId id="274" r:id="rId18"/>
    <p:sldId id="275" r:id="rId19"/>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50" d="100"/>
          <a:sy n="50" d="100"/>
        </p:scale>
        <p:origin x="744" y="16"/>
      </p:cViewPr>
      <p:guideLst/>
    </p:cSldViewPr>
  </p:slideViewPr>
  <p:notesTextViewPr>
    <p:cViewPr>
      <p:scale>
        <a:sx n="1" d="1"/>
        <a:sy n="1" d="1"/>
      </p:scale>
      <p:origin x="0" y="0"/>
    </p:cViewPr>
  </p:notesTextViewPr>
  <p:notesViewPr>
    <p:cSldViewPr snapToGrid="0">
      <p:cViewPr varScale="1">
        <p:scale>
          <a:sx n="37" d="100"/>
          <a:sy n="37" d="100"/>
        </p:scale>
        <p:origin x="2354"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576F79B-BAA6-48F7-853B-7C2595D11AB5}" type="datetimeFigureOut">
              <a:rPr lang="fa-IR" smtClean="0"/>
              <a:t>23/04/1440</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DA7B576C-08C3-4649-BEF7-85348402361E}" type="slidenum">
              <a:rPr lang="fa-IR" smtClean="0"/>
              <a:t>‹#›</a:t>
            </a:fld>
            <a:endParaRPr lang="fa-IR"/>
          </a:p>
        </p:txBody>
      </p:sp>
    </p:spTree>
    <p:extLst>
      <p:ext uri="{BB962C8B-B14F-4D97-AF65-F5344CB8AC3E}">
        <p14:creationId xmlns:p14="http://schemas.microsoft.com/office/powerpoint/2010/main" val="3732693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0C9C80D6-AFF3-4E71-ACD1-615ED6542A09}" type="datetimeFigureOut">
              <a:rPr lang="fa-IR" smtClean="0"/>
              <a:t>23/04/1440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120809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C9C80D6-AFF3-4E71-ACD1-615ED6542A09}" type="datetimeFigureOut">
              <a:rPr lang="fa-IR" smtClean="0"/>
              <a:t>23/04/1440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388262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C9C80D6-AFF3-4E71-ACD1-615ED6542A09}" type="datetimeFigureOut">
              <a:rPr lang="fa-IR" smtClean="0"/>
              <a:t>23/04/1440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23302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C9C80D6-AFF3-4E71-ACD1-615ED6542A09}" type="datetimeFigureOut">
              <a:rPr lang="fa-IR" smtClean="0"/>
              <a:t>23/04/1440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9835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9C80D6-AFF3-4E71-ACD1-615ED6542A09}" type="datetimeFigureOut">
              <a:rPr lang="fa-IR" smtClean="0"/>
              <a:t>23/04/1440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3066403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0C9C80D6-AFF3-4E71-ACD1-615ED6542A09}" type="datetimeFigureOut">
              <a:rPr lang="fa-IR" smtClean="0"/>
              <a:t>23/04/1440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911381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0C9C80D6-AFF3-4E71-ACD1-615ED6542A09}" type="datetimeFigureOut">
              <a:rPr lang="fa-IR" smtClean="0"/>
              <a:t>23/04/1440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3038422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0C9C80D6-AFF3-4E71-ACD1-615ED6542A09}" type="datetimeFigureOut">
              <a:rPr lang="fa-IR" smtClean="0"/>
              <a:t>23/04/1440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2724211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C80D6-AFF3-4E71-ACD1-615ED6542A09}" type="datetimeFigureOut">
              <a:rPr lang="fa-IR" smtClean="0"/>
              <a:t>23/04/1440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292773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9C80D6-AFF3-4E71-ACD1-615ED6542A09}" type="datetimeFigureOut">
              <a:rPr lang="fa-IR" smtClean="0"/>
              <a:t>23/04/1440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113992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C9C80D6-AFF3-4E71-ACD1-615ED6542A09}" type="datetimeFigureOut">
              <a:rPr lang="fa-IR" smtClean="0"/>
              <a:t>23/04/1440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9564DFA-DC18-49A3-B940-397B5E558FAF}" type="slidenum">
              <a:rPr lang="fa-IR" smtClean="0"/>
              <a:t>‹#›</a:t>
            </a:fld>
            <a:endParaRPr lang="fa-IR"/>
          </a:p>
        </p:txBody>
      </p:sp>
    </p:spTree>
    <p:extLst>
      <p:ext uri="{BB962C8B-B14F-4D97-AF65-F5344CB8AC3E}">
        <p14:creationId xmlns:p14="http://schemas.microsoft.com/office/powerpoint/2010/main" val="391220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C80D6-AFF3-4E71-ACD1-615ED6542A09}" type="datetimeFigureOut">
              <a:rPr lang="fa-IR" smtClean="0"/>
              <a:t>23/04/1440</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64DFA-DC18-49A3-B940-397B5E558FAF}" type="slidenum">
              <a:rPr lang="fa-IR" smtClean="0"/>
              <a:t>‹#›</a:t>
            </a:fld>
            <a:endParaRPr lang="fa-IR"/>
          </a:p>
        </p:txBody>
      </p:sp>
    </p:spTree>
    <p:extLst>
      <p:ext uri="{BB962C8B-B14F-4D97-AF65-F5344CB8AC3E}">
        <p14:creationId xmlns:p14="http://schemas.microsoft.com/office/powerpoint/2010/main" val="143879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متافیزیک سنتی، زمان و مسئلۀ آفرینش</a:t>
            </a:r>
            <a:endParaRPr lang="fa-IR" dirty="0"/>
          </a:p>
        </p:txBody>
      </p:sp>
      <p:sp>
        <p:nvSpPr>
          <p:cNvPr id="3" name="Subtitle 2"/>
          <p:cNvSpPr>
            <a:spLocks noGrp="1"/>
          </p:cNvSpPr>
          <p:nvPr>
            <p:ph type="subTitle" idx="1"/>
          </p:nvPr>
        </p:nvSpPr>
        <p:spPr/>
        <p:txBody>
          <a:bodyPr>
            <a:normAutofit/>
          </a:bodyPr>
          <a:lstStyle/>
          <a:p>
            <a:r>
              <a:rPr lang="fa-IR" sz="3600" dirty="0" smtClean="0"/>
              <a:t>استاد محمد حسین حشمت پور</a:t>
            </a:r>
            <a:endParaRPr lang="fa-IR" sz="3600" dirty="0"/>
          </a:p>
        </p:txBody>
      </p:sp>
    </p:spTree>
    <p:extLst>
      <p:ext uri="{BB962C8B-B14F-4D97-AF65-F5344CB8AC3E}">
        <p14:creationId xmlns:p14="http://schemas.microsoft.com/office/powerpoint/2010/main" val="590602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زمان وجوب بالذات دارد</a:t>
            </a:r>
            <a:endParaRPr lang="fa-IR" dirty="0"/>
          </a:p>
        </p:txBody>
      </p:sp>
      <p:sp>
        <p:nvSpPr>
          <p:cNvPr id="3" name="Content Placeholder 2"/>
          <p:cNvSpPr>
            <a:spLocks noGrp="1"/>
          </p:cNvSpPr>
          <p:nvPr>
            <p:ph idx="1"/>
          </p:nvPr>
        </p:nvSpPr>
        <p:spPr/>
        <p:txBody>
          <a:bodyPr/>
          <a:lstStyle/>
          <a:p>
            <a:pPr marL="0" indent="0" algn="r" rtl="1">
              <a:buNone/>
            </a:pPr>
            <a:endParaRPr lang="fa-IR" dirty="0"/>
          </a:p>
          <a:p>
            <a:pPr marL="0" indent="0" algn="r" rtl="1">
              <a:buNone/>
            </a:pPr>
            <a:r>
              <a:rPr lang="fa-IR" dirty="0" smtClean="0"/>
              <a:t>1- </a:t>
            </a:r>
            <a:r>
              <a:rPr lang="fa-IR" dirty="0" smtClean="0"/>
              <a:t>نظر قائلین </a:t>
            </a:r>
            <a:r>
              <a:rPr lang="fa-IR" dirty="0" smtClean="0"/>
              <a:t>به توحید: </a:t>
            </a:r>
            <a:r>
              <a:rPr lang="fa-IR" dirty="0" smtClean="0">
                <a:solidFill>
                  <a:srgbClr val="FF0000"/>
                </a:solidFill>
              </a:rPr>
              <a:t>زمان همان خداست</a:t>
            </a:r>
            <a:r>
              <a:rPr lang="fa-IR" dirty="0" smtClean="0"/>
              <a:t>. (در روایتی داریم که زمان را دشنام ندهید زیرا زمان همان خداست.)</a:t>
            </a:r>
          </a:p>
          <a:p>
            <a:pPr marL="0" indent="0" algn="r" rtl="1">
              <a:buNone/>
            </a:pPr>
            <a:endParaRPr lang="fa-IR" dirty="0"/>
          </a:p>
          <a:p>
            <a:pPr marL="0" indent="0" algn="r" rtl="1">
              <a:buNone/>
            </a:pPr>
            <a:r>
              <a:rPr lang="fa-IR" dirty="0" smtClean="0"/>
              <a:t>2- </a:t>
            </a:r>
            <a:r>
              <a:rPr lang="fa-IR" dirty="0" smtClean="0"/>
              <a:t>نظر کسانی </a:t>
            </a:r>
            <a:r>
              <a:rPr lang="fa-IR" dirty="0" smtClean="0"/>
              <a:t>که به توحید قائل نبودند:</a:t>
            </a:r>
          </a:p>
          <a:p>
            <a:pPr marL="0" indent="0" algn="r" rtl="1">
              <a:buNone/>
            </a:pPr>
            <a:r>
              <a:rPr lang="fa-IR" dirty="0"/>
              <a:t> </a:t>
            </a:r>
            <a:r>
              <a:rPr lang="fa-IR" dirty="0" smtClean="0"/>
              <a:t>                                      1. </a:t>
            </a:r>
            <a:r>
              <a:rPr lang="fa-IR" dirty="0" smtClean="0">
                <a:solidFill>
                  <a:srgbClr val="FF0000"/>
                </a:solidFill>
              </a:rPr>
              <a:t>سه واجب بالذات </a:t>
            </a:r>
            <a:r>
              <a:rPr lang="fa-IR" dirty="0" smtClean="0"/>
              <a:t>داریم: خدا، ماده، صورت</a:t>
            </a:r>
          </a:p>
          <a:p>
            <a:pPr marL="0" indent="0" algn="r" rtl="1">
              <a:buNone/>
            </a:pPr>
            <a:r>
              <a:rPr lang="fa-IR" dirty="0"/>
              <a:t> </a:t>
            </a:r>
            <a:r>
              <a:rPr lang="fa-IR" dirty="0" smtClean="0"/>
              <a:t>                                      2. </a:t>
            </a:r>
            <a:r>
              <a:rPr lang="fa-IR" dirty="0" smtClean="0">
                <a:solidFill>
                  <a:srgbClr val="FF0000"/>
                </a:solidFill>
              </a:rPr>
              <a:t>پنج واجب بالذات </a:t>
            </a:r>
            <a:r>
              <a:rPr lang="fa-IR" dirty="0" smtClean="0"/>
              <a:t>داریم: خدا، هیولا، دهر، نفس، فضا</a:t>
            </a:r>
          </a:p>
        </p:txBody>
      </p:sp>
    </p:spTree>
    <p:extLst>
      <p:ext uri="{BB962C8B-B14F-4D97-AF65-F5344CB8AC3E}">
        <p14:creationId xmlns:p14="http://schemas.microsoft.com/office/powerpoint/2010/main" val="3019379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نظر ارسطو و ابن سینا در مورد زمان</a:t>
            </a:r>
            <a:endParaRPr lang="fa-IR" dirty="0"/>
          </a:p>
        </p:txBody>
      </p:sp>
      <p:sp>
        <p:nvSpPr>
          <p:cNvPr id="3" name="Content Placeholder 2"/>
          <p:cNvSpPr>
            <a:spLocks noGrp="1"/>
          </p:cNvSpPr>
          <p:nvPr>
            <p:ph idx="1"/>
          </p:nvPr>
        </p:nvSpPr>
        <p:spPr/>
        <p:txBody>
          <a:bodyPr/>
          <a:lstStyle/>
          <a:p>
            <a:pPr algn="r" rtl="1"/>
            <a:r>
              <a:rPr lang="fa-IR" dirty="0" smtClean="0"/>
              <a:t>زمان عرض است و عبارت است از مقدار حرکت فلک اعظم.</a:t>
            </a:r>
          </a:p>
          <a:p>
            <a:pPr algn="r" rtl="1"/>
            <a:endParaRPr lang="fa-IR" dirty="0" smtClean="0"/>
          </a:p>
          <a:p>
            <a:pPr algn="r" rtl="1"/>
            <a:r>
              <a:rPr lang="fa-IR" dirty="0" smtClean="0"/>
              <a:t>زمان از ازل تا ابد یکی است و تقسیم آن به قرن و ماه و سال از ماست.</a:t>
            </a:r>
          </a:p>
          <a:p>
            <a:pPr algn="r" rtl="1"/>
            <a:endParaRPr lang="fa-IR" dirty="0"/>
          </a:p>
          <a:p>
            <a:pPr algn="r" rtl="1"/>
            <a:r>
              <a:rPr lang="fa-IR" dirty="0" smtClean="0"/>
              <a:t>عالم از ازل  بوده و تا ابد خواهد بود.</a:t>
            </a:r>
            <a:endParaRPr lang="en-US" dirty="0" smtClean="0"/>
          </a:p>
          <a:p>
            <a:pPr algn="r" rtl="1"/>
            <a:endParaRPr lang="en-US" dirty="0"/>
          </a:p>
          <a:p>
            <a:pPr algn="r" rtl="1"/>
            <a:r>
              <a:rPr lang="fa-IR" dirty="0" smtClean="0"/>
              <a:t>یک عالم داریم که بی نهایت حرکت دورانی دارد.</a:t>
            </a:r>
            <a:endParaRPr lang="fa-IR" dirty="0"/>
          </a:p>
        </p:txBody>
      </p:sp>
    </p:spTree>
    <p:extLst>
      <p:ext uri="{BB962C8B-B14F-4D97-AF65-F5344CB8AC3E}">
        <p14:creationId xmlns:p14="http://schemas.microsoft.com/office/powerpoint/2010/main" val="1711503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زمان از نظر ملاصدرا</a:t>
            </a:r>
            <a:endParaRPr lang="fa-IR" dirty="0"/>
          </a:p>
        </p:txBody>
      </p:sp>
      <p:sp>
        <p:nvSpPr>
          <p:cNvPr id="3" name="Content Placeholder 2"/>
          <p:cNvSpPr>
            <a:spLocks noGrp="1"/>
          </p:cNvSpPr>
          <p:nvPr>
            <p:ph idx="1"/>
          </p:nvPr>
        </p:nvSpPr>
        <p:spPr/>
        <p:txBody>
          <a:bodyPr/>
          <a:lstStyle/>
          <a:p>
            <a:pPr algn="r" rtl="1"/>
            <a:r>
              <a:rPr lang="fa-IR" dirty="0" smtClean="0"/>
              <a:t>صدرا اصل زمان را قدیم می داند اما اشخاص آنرا حادث.همانطور که فیض را قدیم می داند و مستفیض ها را حادث.</a:t>
            </a:r>
          </a:p>
          <a:p>
            <a:pPr algn="r" rtl="1"/>
            <a:r>
              <a:rPr lang="fa-IR" dirty="0" smtClean="0"/>
              <a:t>عالم ما حادث است.</a:t>
            </a:r>
          </a:p>
          <a:p>
            <a:pPr algn="r" rtl="1"/>
            <a:r>
              <a:rPr lang="fa-IR" dirty="0" smtClean="0"/>
              <a:t>قبل از عالم ما افلاک بوده اند اما افلاکی دیگر.</a:t>
            </a:r>
          </a:p>
          <a:p>
            <a:pPr algn="r" rtl="1"/>
            <a:r>
              <a:rPr lang="fa-IR" dirty="0" smtClean="0"/>
              <a:t>از ازل فیض خداوند آغاز شده است اما این عالم ما </a:t>
            </a:r>
            <a:r>
              <a:rPr lang="fa-IR" dirty="0" smtClean="0"/>
              <a:t>از ازل </a:t>
            </a:r>
            <a:r>
              <a:rPr lang="fa-IR" dirty="0" smtClean="0"/>
              <a:t>نبوده است.</a:t>
            </a:r>
          </a:p>
          <a:p>
            <a:pPr algn="r" rtl="1"/>
            <a:r>
              <a:rPr lang="fa-IR" dirty="0" smtClean="0"/>
              <a:t>عوالم در طول هم قرار دارند </a:t>
            </a:r>
            <a:r>
              <a:rPr lang="fa-IR" dirty="0" smtClean="0"/>
              <a:t>نه </a:t>
            </a:r>
            <a:r>
              <a:rPr lang="fa-IR" dirty="0" smtClean="0"/>
              <a:t>در عرض هم.</a:t>
            </a:r>
          </a:p>
          <a:p>
            <a:pPr algn="r" rtl="1"/>
            <a:r>
              <a:rPr lang="fa-IR" dirty="0" smtClean="0"/>
              <a:t>وقتی این عالم برچیده شوند زمان این عالم هم برچیده می شود و عوالم دیگری بوجود  می آیند. </a:t>
            </a:r>
            <a:endParaRPr lang="fa-IR" dirty="0"/>
          </a:p>
          <a:p>
            <a:pPr marL="0" indent="0" algn="r" rtl="1">
              <a:buNone/>
            </a:pPr>
            <a:endParaRPr lang="fa-IR" dirty="0"/>
          </a:p>
        </p:txBody>
      </p:sp>
    </p:spTree>
    <p:extLst>
      <p:ext uri="{BB962C8B-B14F-4D97-AF65-F5344CB8AC3E}">
        <p14:creationId xmlns:p14="http://schemas.microsoft.com/office/powerpoint/2010/main" val="2504033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زمان از نظر ملاصدرا</a:t>
            </a:r>
          </a:p>
        </p:txBody>
      </p:sp>
      <p:sp>
        <p:nvSpPr>
          <p:cNvPr id="3" name="Content Placeholder 2"/>
          <p:cNvSpPr>
            <a:spLocks noGrp="1"/>
          </p:cNvSpPr>
          <p:nvPr>
            <p:ph idx="1"/>
          </p:nvPr>
        </p:nvSpPr>
        <p:spPr/>
        <p:txBody>
          <a:bodyPr/>
          <a:lstStyle/>
          <a:p>
            <a:pPr algn="r" rtl="1"/>
            <a:r>
              <a:rPr lang="fa-IR" dirty="0" smtClean="0"/>
              <a:t>هر موجودی که استمرار دارد زمان دارد و زمان برای هر موجودی جدای از زمان برای موجود دیگر است. به خاطر این اختلاف، مقدار حرکت فلک اعظم معیار مشترک قرار داده شده نه اینکه زمان عبارت باشد از مقدار حرکت فلک اعظم.</a:t>
            </a:r>
          </a:p>
          <a:p>
            <a:pPr algn="r" rtl="1"/>
            <a:r>
              <a:rPr lang="fa-IR" dirty="0" smtClean="0"/>
              <a:t>او از نظر </a:t>
            </a:r>
            <a:r>
              <a:rPr lang="fa-IR" dirty="0" smtClean="0">
                <a:solidFill>
                  <a:srgbClr val="FF0000"/>
                </a:solidFill>
              </a:rPr>
              <a:t>ابوالبرکات بغدادی </a:t>
            </a:r>
            <a:r>
              <a:rPr lang="fa-IR" dirty="0" smtClean="0"/>
              <a:t>متاثر گشته که معتقد بود زمان عبارت است از </a:t>
            </a:r>
            <a:r>
              <a:rPr lang="fa-IR" dirty="0" smtClean="0">
                <a:solidFill>
                  <a:srgbClr val="FF0000"/>
                </a:solidFill>
              </a:rPr>
              <a:t>مقدار وجود.</a:t>
            </a:r>
          </a:p>
          <a:p>
            <a:pPr algn="r" rtl="1"/>
            <a:r>
              <a:rPr lang="fa-IR" dirty="0" smtClean="0"/>
              <a:t>هر موجود مشخصی که وجودش مستمر است زمانی دارد که عبارت است از</a:t>
            </a:r>
            <a:r>
              <a:rPr lang="fa-IR" dirty="0" smtClean="0">
                <a:solidFill>
                  <a:srgbClr val="FF0000"/>
                </a:solidFill>
              </a:rPr>
              <a:t> استمرار وجودش.</a:t>
            </a:r>
            <a:endParaRPr lang="fa-IR" dirty="0">
              <a:solidFill>
                <a:srgbClr val="FF0000"/>
              </a:solidFill>
            </a:endParaRPr>
          </a:p>
        </p:txBody>
      </p:sp>
    </p:spTree>
    <p:extLst>
      <p:ext uri="{BB962C8B-B14F-4D97-AF65-F5344CB8AC3E}">
        <p14:creationId xmlns:p14="http://schemas.microsoft.com/office/powerpoint/2010/main" val="141529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کسانی که زمان را مقدار حرکت فلک اعظم می دانند</a:t>
            </a:r>
            <a:endParaRPr lang="fa-IR" dirty="0"/>
          </a:p>
        </p:txBody>
      </p:sp>
      <p:sp>
        <p:nvSpPr>
          <p:cNvPr id="3" name="Content Placeholder 2"/>
          <p:cNvSpPr>
            <a:spLocks noGrp="1"/>
          </p:cNvSpPr>
          <p:nvPr>
            <p:ph idx="1"/>
          </p:nvPr>
        </p:nvSpPr>
        <p:spPr/>
        <p:txBody>
          <a:bodyPr/>
          <a:lstStyle/>
          <a:p>
            <a:pPr algn="r" rtl="1"/>
            <a:r>
              <a:rPr lang="fa-IR" dirty="0" smtClean="0">
                <a:solidFill>
                  <a:srgbClr val="FF0000"/>
                </a:solidFill>
              </a:rPr>
              <a:t>نظر متکلمین</a:t>
            </a:r>
            <a:r>
              <a:rPr lang="fa-IR" dirty="0" smtClean="0"/>
              <a:t>: زمان حادث است و قبل از این عالم عالمی نبوده و بعد از این هم عالم دیگری نخواهد بود.در آخرت خداوند وجود اخروی همین عتلم را تدبیر می کند. (این نظر با روایات سازگار نیست.)</a:t>
            </a:r>
          </a:p>
          <a:p>
            <a:pPr algn="r" rtl="1"/>
            <a:r>
              <a:rPr lang="fa-IR" dirty="0" smtClean="0">
                <a:solidFill>
                  <a:srgbClr val="FF0000"/>
                </a:solidFill>
              </a:rPr>
              <a:t>نظر مشاء</a:t>
            </a:r>
            <a:r>
              <a:rPr lang="fa-IR" dirty="0" smtClean="0"/>
              <a:t>: زمان قدیم است.</a:t>
            </a:r>
          </a:p>
          <a:p>
            <a:pPr algn="r" rtl="1"/>
            <a:r>
              <a:rPr lang="fa-IR" dirty="0" smtClean="0">
                <a:solidFill>
                  <a:srgbClr val="FF0000"/>
                </a:solidFill>
              </a:rPr>
              <a:t>نظر ملاصدرا</a:t>
            </a:r>
            <a:r>
              <a:rPr lang="fa-IR" dirty="0" smtClean="0"/>
              <a:t>:اصل </a:t>
            </a:r>
            <a:r>
              <a:rPr lang="fa-IR" dirty="0" smtClean="0"/>
              <a:t>زمان قدیم است اما اشخاص زمان حادث اند.</a:t>
            </a:r>
            <a:endParaRPr lang="fa-IR" dirty="0"/>
          </a:p>
        </p:txBody>
      </p:sp>
    </p:spTree>
    <p:extLst>
      <p:ext uri="{BB962C8B-B14F-4D97-AF65-F5344CB8AC3E}">
        <p14:creationId xmlns:p14="http://schemas.microsoft.com/office/powerpoint/2010/main" val="3324651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زمان، دهر، سرمد</a:t>
            </a:r>
            <a:endParaRPr lang="fa-IR" dirty="0"/>
          </a:p>
        </p:txBody>
      </p:sp>
      <p:sp>
        <p:nvSpPr>
          <p:cNvPr id="3" name="Content Placeholder 2"/>
          <p:cNvSpPr>
            <a:spLocks noGrp="1"/>
          </p:cNvSpPr>
          <p:nvPr>
            <p:ph idx="1"/>
          </p:nvPr>
        </p:nvSpPr>
        <p:spPr/>
        <p:txBody>
          <a:bodyPr/>
          <a:lstStyle/>
          <a:p>
            <a:pPr algn="r" rtl="1"/>
            <a:r>
              <a:rPr lang="fa-IR" dirty="0" smtClean="0">
                <a:solidFill>
                  <a:srgbClr val="FF0000"/>
                </a:solidFill>
              </a:rPr>
              <a:t>زمان</a:t>
            </a:r>
            <a:r>
              <a:rPr lang="fa-IR" dirty="0" smtClean="0"/>
              <a:t>: </a:t>
            </a:r>
            <a:r>
              <a:rPr lang="fa-IR" dirty="0" smtClean="0">
                <a:solidFill>
                  <a:schemeClr val="accent6"/>
                </a:solidFill>
              </a:rPr>
              <a:t>نسبت متغیر به متغیر</a:t>
            </a:r>
            <a:r>
              <a:rPr lang="fa-IR" dirty="0" smtClean="0"/>
              <a:t>، مثل نسبت عمر ما در این عالم </a:t>
            </a:r>
            <a:r>
              <a:rPr lang="fa-IR" dirty="0" smtClean="0"/>
              <a:t>حرکت.</a:t>
            </a:r>
            <a:endParaRPr lang="fa-IR" dirty="0"/>
          </a:p>
          <a:p>
            <a:pPr algn="r" rtl="1"/>
            <a:endParaRPr lang="fa-IR" dirty="0" smtClean="0"/>
          </a:p>
          <a:p>
            <a:pPr algn="r" rtl="1"/>
            <a:r>
              <a:rPr lang="fa-IR" dirty="0" smtClean="0">
                <a:solidFill>
                  <a:srgbClr val="FF0000"/>
                </a:solidFill>
              </a:rPr>
              <a:t>دهر: </a:t>
            </a:r>
            <a:r>
              <a:rPr lang="fa-IR" dirty="0" smtClean="0">
                <a:solidFill>
                  <a:schemeClr val="accent6"/>
                </a:solidFill>
              </a:rPr>
              <a:t>نسبت ثابت به متغیر</a:t>
            </a:r>
            <a:r>
              <a:rPr lang="fa-IR" dirty="0" smtClean="0"/>
              <a:t>، نسبت وجود ما در این عالم به وجود علمی ما در عالم </a:t>
            </a:r>
            <a:r>
              <a:rPr lang="fa-IR" dirty="0" smtClean="0"/>
              <a:t>عقل.</a:t>
            </a:r>
            <a:endParaRPr lang="fa-IR" dirty="0" smtClean="0"/>
          </a:p>
          <a:p>
            <a:pPr algn="r" rtl="1"/>
            <a:endParaRPr lang="fa-IR" dirty="0"/>
          </a:p>
          <a:p>
            <a:pPr algn="r" rtl="1"/>
            <a:r>
              <a:rPr lang="fa-IR" dirty="0" smtClean="0">
                <a:solidFill>
                  <a:srgbClr val="FF0000"/>
                </a:solidFill>
              </a:rPr>
              <a:t>سرمد</a:t>
            </a:r>
            <a:r>
              <a:rPr lang="fa-IR" dirty="0" smtClean="0"/>
              <a:t>: </a:t>
            </a:r>
            <a:r>
              <a:rPr lang="fa-IR" dirty="0" smtClean="0">
                <a:solidFill>
                  <a:schemeClr val="accent6"/>
                </a:solidFill>
              </a:rPr>
              <a:t>نسبت ثابت به ثابت</a:t>
            </a:r>
            <a:r>
              <a:rPr lang="fa-IR" dirty="0" smtClean="0"/>
              <a:t>، مثل نسبت خداوند به اسماء </a:t>
            </a:r>
            <a:r>
              <a:rPr lang="fa-IR" dirty="0" smtClean="0"/>
              <a:t>الهی.</a:t>
            </a:r>
            <a:endParaRPr lang="fa-IR" dirty="0" smtClean="0"/>
          </a:p>
          <a:p>
            <a:pPr algn="r" rtl="1"/>
            <a:endParaRPr lang="fa-IR" dirty="0"/>
          </a:p>
          <a:p>
            <a:pPr algn="r" rtl="1"/>
            <a:r>
              <a:rPr lang="fa-IR" dirty="0" smtClean="0"/>
              <a:t>ابن سینا و صدرا عقل را سرمدی میدانند، میرداماد عقل را دهری.</a:t>
            </a:r>
            <a:endParaRPr lang="fa-IR" dirty="0"/>
          </a:p>
        </p:txBody>
      </p:sp>
    </p:spTree>
    <p:extLst>
      <p:ext uri="{BB962C8B-B14F-4D97-AF65-F5344CB8AC3E}">
        <p14:creationId xmlns:p14="http://schemas.microsoft.com/office/powerpoint/2010/main" val="1015714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رابطه خدا با زمان و دهر</a:t>
            </a:r>
            <a:endParaRPr lang="fa-IR" dirty="0"/>
          </a:p>
        </p:txBody>
      </p:sp>
      <p:sp>
        <p:nvSpPr>
          <p:cNvPr id="3" name="Content Placeholder 2"/>
          <p:cNvSpPr>
            <a:spLocks noGrp="1"/>
          </p:cNvSpPr>
          <p:nvPr>
            <p:ph idx="1"/>
          </p:nvPr>
        </p:nvSpPr>
        <p:spPr/>
        <p:txBody>
          <a:bodyPr/>
          <a:lstStyle/>
          <a:p>
            <a:pPr algn="r" rtl="1"/>
            <a:r>
              <a:rPr lang="fa-IR" dirty="0" smtClean="0"/>
              <a:t>خدا در دهر موجود نیست، با دهر هست اما فی الدهر </a:t>
            </a:r>
            <a:r>
              <a:rPr lang="fa-IR" dirty="0" smtClean="0"/>
              <a:t>نیست</a:t>
            </a:r>
            <a:r>
              <a:rPr lang="fa-IR" dirty="0" smtClean="0"/>
              <a:t>.</a:t>
            </a:r>
          </a:p>
          <a:p>
            <a:pPr algn="r" rtl="1"/>
            <a:endParaRPr lang="fa-IR" dirty="0"/>
          </a:p>
          <a:p>
            <a:pPr algn="r" rtl="1"/>
            <a:r>
              <a:rPr lang="fa-IR" dirty="0" smtClean="0"/>
              <a:t>خدا با زمان هست اما فی الزمان نیست.</a:t>
            </a:r>
          </a:p>
          <a:p>
            <a:pPr algn="r" rtl="1"/>
            <a:endParaRPr lang="fa-IR" dirty="0"/>
          </a:p>
          <a:p>
            <a:pPr algn="r" rtl="1"/>
            <a:r>
              <a:rPr lang="fa-IR" dirty="0"/>
              <a:t>م</a:t>
            </a:r>
            <a:r>
              <a:rPr lang="fa-IR" dirty="0" smtClean="0"/>
              <a:t>وجودات عقلی فی الدهر هستند اما فی الزمان نیستند.</a:t>
            </a:r>
            <a:endParaRPr lang="fa-IR" dirty="0"/>
          </a:p>
        </p:txBody>
      </p:sp>
    </p:spTree>
    <p:extLst>
      <p:ext uri="{BB962C8B-B14F-4D97-AF65-F5344CB8AC3E}">
        <p14:creationId xmlns:p14="http://schemas.microsoft.com/office/powerpoint/2010/main" val="3429907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سوال سوم: چرا خداوند زمان را آفرید؟</a:t>
            </a:r>
            <a:endParaRPr lang="fa-IR" dirty="0"/>
          </a:p>
        </p:txBody>
      </p:sp>
      <p:sp>
        <p:nvSpPr>
          <p:cNvPr id="3" name="Content Placeholder 2"/>
          <p:cNvSpPr>
            <a:spLocks noGrp="1"/>
          </p:cNvSpPr>
          <p:nvPr>
            <p:ph idx="1"/>
          </p:nvPr>
        </p:nvSpPr>
        <p:spPr/>
        <p:txBody>
          <a:bodyPr/>
          <a:lstStyle/>
          <a:p>
            <a:pPr algn="r" rtl="1"/>
            <a:r>
              <a:rPr lang="fa-IR" dirty="0" smtClean="0"/>
              <a:t>خداوند هیولا را آفرید و می خواست تا بی نهایت صوری را </a:t>
            </a:r>
            <a:r>
              <a:rPr lang="fa-IR" dirty="0" smtClean="0"/>
              <a:t>که </a:t>
            </a:r>
            <a:r>
              <a:rPr lang="fa-IR" dirty="0" smtClean="0"/>
              <a:t>در علمش موجود بودند به این هیولی افاضه کند اما هیولی در آن واحد نمی توانست بیش از یک صورت بپذیرد لذا خداوند زمان را آفرید تا بی نهایت صورت علمی بتوانند تحقق عینی بیابند.</a:t>
            </a:r>
            <a:endParaRPr lang="fa-IR" dirty="0"/>
          </a:p>
        </p:txBody>
      </p:sp>
    </p:spTree>
    <p:extLst>
      <p:ext uri="{BB962C8B-B14F-4D97-AF65-F5344CB8AC3E}">
        <p14:creationId xmlns:p14="http://schemas.microsoft.com/office/powerpoint/2010/main" val="38317522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t>سوال چهارم:چگونه از خداوند که ثابت است زمان متغیر بوجود می آید؟</a:t>
            </a:r>
            <a:endParaRPr lang="fa-IR" dirty="0"/>
          </a:p>
        </p:txBody>
      </p:sp>
      <p:sp>
        <p:nvSpPr>
          <p:cNvPr id="3" name="Content Placeholder 2"/>
          <p:cNvSpPr>
            <a:spLocks noGrp="1"/>
          </p:cNvSpPr>
          <p:nvPr>
            <p:ph idx="1"/>
          </p:nvPr>
        </p:nvSpPr>
        <p:spPr/>
        <p:txBody>
          <a:bodyPr/>
          <a:lstStyle/>
          <a:p>
            <a:pPr marL="0" indent="0" algn="r" rtl="1">
              <a:buNone/>
            </a:pPr>
            <a:endParaRPr lang="fa-IR" dirty="0"/>
          </a:p>
          <a:p>
            <a:pPr algn="r" rtl="1"/>
            <a:r>
              <a:rPr lang="fa-IR" dirty="0" smtClean="0"/>
              <a:t> این سوال اصولا برای متکلم مطرح نمی شود چون قائل به سنخیت نیست.</a:t>
            </a:r>
          </a:p>
          <a:p>
            <a:pPr algn="r" rtl="1"/>
            <a:r>
              <a:rPr lang="fa-IR" dirty="0" smtClean="0"/>
              <a:t>برای فیلسوف و عارف مطرح است که نظر عرفا قابل قبول تر است.</a:t>
            </a:r>
          </a:p>
          <a:p>
            <a:pPr algn="r" rtl="1"/>
            <a:r>
              <a:rPr lang="fa-IR" dirty="0" smtClean="0"/>
              <a:t>عرفا معتقدند که حرکت و جسمیت و به تبع آن زمان نیز از شئون مراتب تنزلات است.</a:t>
            </a:r>
            <a:endParaRPr lang="fa-IR" dirty="0"/>
          </a:p>
          <a:p>
            <a:pPr algn="r" rtl="1"/>
            <a:r>
              <a:rPr lang="fa-IR" dirty="0" smtClean="0"/>
              <a:t>همانند نزول مطبی عقلی به حرف و نوشته، خدا هم اگر در مرتبه اخیر تنزل پیدا کند با جسم باید همراه باشد و با زمان و حرکت.</a:t>
            </a:r>
            <a:endParaRPr lang="fa-IR" dirty="0"/>
          </a:p>
        </p:txBody>
      </p:sp>
    </p:spTree>
    <p:extLst>
      <p:ext uri="{BB962C8B-B14F-4D97-AF65-F5344CB8AC3E}">
        <p14:creationId xmlns:p14="http://schemas.microsoft.com/office/powerpoint/2010/main" val="158648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 y="990600"/>
            <a:ext cx="11766550" cy="1936750"/>
          </a:xfrm>
        </p:spPr>
        <p:txBody>
          <a:bodyPr/>
          <a:lstStyle/>
          <a:p>
            <a:pPr algn="r"/>
            <a:r>
              <a:rPr lang="fa-IR" dirty="0" smtClean="0"/>
              <a:t>سوال های اصلی</a:t>
            </a:r>
            <a:endParaRPr lang="fa-IR" dirty="0"/>
          </a:p>
        </p:txBody>
      </p:sp>
      <p:sp>
        <p:nvSpPr>
          <p:cNvPr id="3" name="Content Placeholder 2"/>
          <p:cNvSpPr>
            <a:spLocks noGrp="1"/>
          </p:cNvSpPr>
          <p:nvPr>
            <p:ph idx="1"/>
          </p:nvPr>
        </p:nvSpPr>
        <p:spPr>
          <a:xfrm>
            <a:off x="1181100" y="3009086"/>
            <a:ext cx="10515600" cy="6808013"/>
          </a:xfrm>
        </p:spPr>
        <p:txBody>
          <a:bodyPr/>
          <a:lstStyle/>
          <a:p>
            <a:pPr marL="0" indent="0" algn="r">
              <a:buNone/>
            </a:pPr>
            <a:r>
              <a:rPr lang="fa-IR" dirty="0" smtClean="0">
                <a:solidFill>
                  <a:srgbClr val="FF0000"/>
                </a:solidFill>
              </a:rPr>
              <a:t>سوال اول</a:t>
            </a:r>
            <a:r>
              <a:rPr lang="fa-IR" dirty="0" smtClean="0"/>
              <a:t>: آیا زمان وجود خارجی دارد؟</a:t>
            </a:r>
          </a:p>
          <a:p>
            <a:pPr marL="0" indent="0" algn="r">
              <a:buNone/>
            </a:pPr>
            <a:endParaRPr lang="fa-IR" dirty="0"/>
          </a:p>
          <a:p>
            <a:pPr marL="0" indent="0" algn="r">
              <a:buNone/>
            </a:pPr>
            <a:r>
              <a:rPr lang="fa-IR" dirty="0" smtClean="0">
                <a:solidFill>
                  <a:srgbClr val="FF0000"/>
                </a:solidFill>
              </a:rPr>
              <a:t>سوال دوم</a:t>
            </a:r>
            <a:r>
              <a:rPr lang="fa-IR" dirty="0" smtClean="0"/>
              <a:t>: ماهیت زمان چیست؟</a:t>
            </a:r>
          </a:p>
          <a:p>
            <a:pPr marL="0" indent="0" algn="r">
              <a:buNone/>
            </a:pPr>
            <a:endParaRPr lang="fa-IR" dirty="0"/>
          </a:p>
          <a:p>
            <a:pPr marL="0" indent="0" algn="r">
              <a:buNone/>
            </a:pPr>
            <a:r>
              <a:rPr lang="fa-IR" dirty="0" smtClean="0">
                <a:solidFill>
                  <a:srgbClr val="FF0000"/>
                </a:solidFill>
              </a:rPr>
              <a:t>سوال سوم</a:t>
            </a:r>
            <a:r>
              <a:rPr lang="fa-IR" dirty="0" smtClean="0"/>
              <a:t>: چرا خداوند زمان را آفرید؟</a:t>
            </a:r>
          </a:p>
          <a:p>
            <a:pPr marL="0" indent="0" algn="r">
              <a:buNone/>
            </a:pPr>
            <a:endParaRPr lang="fa-IR" dirty="0"/>
          </a:p>
          <a:p>
            <a:pPr marL="0" indent="0" algn="r">
              <a:buNone/>
            </a:pPr>
            <a:r>
              <a:rPr lang="fa-IR" dirty="0" smtClean="0">
                <a:solidFill>
                  <a:srgbClr val="FF0000"/>
                </a:solidFill>
              </a:rPr>
              <a:t>سوال چهارم</a:t>
            </a:r>
            <a:r>
              <a:rPr lang="fa-IR" dirty="0" smtClean="0"/>
              <a:t>: چگونه از خداوند که ثابت است زمان متغیر بوجود می آید؟</a:t>
            </a:r>
            <a:endParaRPr lang="fa-IR" dirty="0"/>
          </a:p>
        </p:txBody>
      </p:sp>
    </p:spTree>
    <p:extLst>
      <p:ext uri="{BB962C8B-B14F-4D97-AF65-F5344CB8AC3E}">
        <p14:creationId xmlns:p14="http://schemas.microsoft.com/office/powerpoint/2010/main" val="787713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سوال اول: آیا زمان وجود خارجی دارد؟</a:t>
            </a:r>
            <a:endParaRPr lang="fa-IR" dirty="0"/>
          </a:p>
        </p:txBody>
      </p:sp>
      <p:sp>
        <p:nvSpPr>
          <p:cNvPr id="3" name="Content Placeholder 2"/>
          <p:cNvSpPr>
            <a:spLocks noGrp="1"/>
          </p:cNvSpPr>
          <p:nvPr>
            <p:ph idx="1"/>
          </p:nvPr>
        </p:nvSpPr>
        <p:spPr/>
        <p:txBody>
          <a:bodyPr>
            <a:normAutofit/>
          </a:bodyPr>
          <a:lstStyle/>
          <a:p>
            <a:pPr marL="0" indent="0" algn="r">
              <a:buNone/>
            </a:pPr>
            <a:endParaRPr lang="fa-IR" sz="3600" dirty="0" smtClean="0"/>
          </a:p>
          <a:p>
            <a:pPr marL="0" indent="0" algn="r">
              <a:buNone/>
            </a:pPr>
            <a:r>
              <a:rPr lang="fa-IR" sz="3600" dirty="0" smtClean="0"/>
              <a:t>الف – نظر </a:t>
            </a:r>
            <a:r>
              <a:rPr lang="fa-IR" sz="3600" dirty="0" smtClean="0">
                <a:solidFill>
                  <a:srgbClr val="FF0000"/>
                </a:solidFill>
              </a:rPr>
              <a:t>منکران</a:t>
            </a:r>
            <a:r>
              <a:rPr lang="fa-IR" sz="3600" dirty="0" smtClean="0"/>
              <a:t> وجود خارجی زمان </a:t>
            </a:r>
          </a:p>
          <a:p>
            <a:pPr marL="0" indent="0" algn="r">
              <a:buNone/>
            </a:pPr>
            <a:endParaRPr lang="fa-IR" sz="3600" dirty="0"/>
          </a:p>
          <a:p>
            <a:pPr marL="0" indent="0" algn="r">
              <a:buNone/>
            </a:pPr>
            <a:r>
              <a:rPr lang="fa-IR" sz="3600" dirty="0" smtClean="0"/>
              <a:t>ب- نظر </a:t>
            </a:r>
            <a:r>
              <a:rPr lang="fa-IR" sz="3600" dirty="0" smtClean="0">
                <a:solidFill>
                  <a:srgbClr val="FF0000"/>
                </a:solidFill>
              </a:rPr>
              <a:t>معتقدان</a:t>
            </a:r>
            <a:r>
              <a:rPr lang="fa-IR" sz="3600" dirty="0" smtClean="0"/>
              <a:t> وجود خارجی زمان</a:t>
            </a:r>
            <a:endParaRPr lang="fa-IR" sz="3600" dirty="0"/>
          </a:p>
        </p:txBody>
      </p:sp>
    </p:spTree>
    <p:extLst>
      <p:ext uri="{BB962C8B-B14F-4D97-AF65-F5344CB8AC3E}">
        <p14:creationId xmlns:p14="http://schemas.microsoft.com/office/powerpoint/2010/main" val="3081768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Lotus" panose="00000400000000000000" pitchFamily="2" charset="-78"/>
              </a:rPr>
              <a:t>الف0 منکران وجود خارجی زمان</a:t>
            </a:r>
            <a:endParaRPr lang="fa-IR" dirty="0">
              <a:cs typeface="B Lotus" panose="00000400000000000000"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eriod"/>
            </a:pPr>
            <a:r>
              <a:rPr lang="fa-IR" dirty="0" smtClean="0">
                <a:cs typeface="B Lotus" panose="00000400000000000000" pitchFamily="2" charset="-78"/>
              </a:rPr>
              <a:t>گروهی که توضیح نمی دهند اگر در خارج زمان نیست آیا در ذهن هست یا خیر.</a:t>
            </a:r>
          </a:p>
          <a:p>
            <a:pPr marL="514350" indent="-514350" algn="r" rtl="1">
              <a:buFont typeface="+mj-lt"/>
              <a:buAutoNum type="arabicPeriod"/>
            </a:pPr>
            <a:endParaRPr lang="fa-IR" dirty="0" smtClean="0">
              <a:cs typeface="B Lotus" panose="00000400000000000000" pitchFamily="2" charset="-78"/>
            </a:endParaRPr>
          </a:p>
          <a:p>
            <a:pPr marL="514350" indent="-514350" algn="r" rtl="1">
              <a:buFont typeface="+mj-lt"/>
              <a:buAutoNum type="arabicPeriod"/>
            </a:pPr>
            <a:endParaRPr lang="fa-IR" dirty="0">
              <a:cs typeface="B Lotus" panose="00000400000000000000" pitchFamily="2" charset="-78"/>
            </a:endParaRPr>
          </a:p>
          <a:p>
            <a:pPr marL="514350" indent="-514350" algn="r" rtl="1">
              <a:buFont typeface="+mj-lt"/>
              <a:buAutoNum type="arabicPeriod"/>
            </a:pPr>
            <a:r>
              <a:rPr lang="fa-IR" dirty="0" smtClean="0">
                <a:cs typeface="B Lotus" panose="00000400000000000000" pitchFamily="2" charset="-78"/>
              </a:rPr>
              <a:t>گروهی که معتقدند گرچه در خارج زمان نداریم اما در ذهن و وهممان امتدادی را تصور می کنیم که آنرا زمان می نامیم.</a:t>
            </a:r>
            <a:endParaRPr lang="fa-IR" dirty="0">
              <a:cs typeface="B Lotus" panose="00000400000000000000" pitchFamily="2" charset="-78"/>
            </a:endParaRPr>
          </a:p>
        </p:txBody>
      </p:sp>
    </p:spTree>
    <p:extLst>
      <p:ext uri="{BB962C8B-B14F-4D97-AF65-F5344CB8AC3E}">
        <p14:creationId xmlns:p14="http://schemas.microsoft.com/office/powerpoint/2010/main" val="346490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نظر منکران وجود خارجی زمان</a:t>
            </a:r>
            <a:endParaRPr lang="fa-IR" dirty="0"/>
          </a:p>
        </p:txBody>
      </p:sp>
      <p:sp>
        <p:nvSpPr>
          <p:cNvPr id="3" name="Content Placeholder 2"/>
          <p:cNvSpPr>
            <a:spLocks noGrp="1"/>
          </p:cNvSpPr>
          <p:nvPr>
            <p:ph idx="1"/>
          </p:nvPr>
        </p:nvSpPr>
        <p:spPr/>
        <p:txBody>
          <a:bodyPr/>
          <a:lstStyle/>
          <a:p>
            <a:pPr marL="0" indent="0" algn="r">
              <a:buNone/>
            </a:pPr>
            <a:r>
              <a:rPr lang="fa-IR" dirty="0" smtClean="0"/>
              <a:t>موجودات دو دسته اند:</a:t>
            </a:r>
            <a:endParaRPr lang="en-US" dirty="0" smtClean="0"/>
          </a:p>
          <a:p>
            <a:pPr marL="514350" indent="-514350" algn="r" rtl="1">
              <a:buFont typeface="+mj-lt"/>
              <a:buAutoNum type="arabicPeriod"/>
            </a:pPr>
            <a:r>
              <a:rPr lang="fa-IR" dirty="0" smtClean="0">
                <a:solidFill>
                  <a:srgbClr val="FF0000"/>
                </a:solidFill>
              </a:rPr>
              <a:t>متعاقب</a:t>
            </a:r>
            <a:r>
              <a:rPr lang="fa-IR" dirty="0" smtClean="0"/>
              <a:t>: یک جزء آن در پی یک جزء دیگر می آید. وجوداتی داریم </a:t>
            </a:r>
            <a:r>
              <a:rPr lang="fa-IR" dirty="0" smtClean="0"/>
              <a:t>و عدماتی </a:t>
            </a:r>
            <a:r>
              <a:rPr lang="fa-IR" dirty="0" smtClean="0"/>
              <a:t>که وجودات در پی شان عدم می آید و با عدم هریک وجود بعدی آغاز می شود. مانند حرکت و تکلم.</a:t>
            </a:r>
          </a:p>
          <a:p>
            <a:pPr marL="0" indent="0" algn="r">
              <a:buNone/>
            </a:pPr>
            <a:r>
              <a:rPr lang="fa-IR" dirty="0" smtClean="0"/>
              <a:t>2.</a:t>
            </a:r>
            <a:r>
              <a:rPr lang="fa-IR" dirty="0" smtClean="0"/>
              <a:t> </a:t>
            </a:r>
            <a:r>
              <a:rPr lang="fa-IR" dirty="0" smtClean="0">
                <a:solidFill>
                  <a:srgbClr val="FF0000"/>
                </a:solidFill>
              </a:rPr>
              <a:t>مستمره</a:t>
            </a:r>
            <a:r>
              <a:rPr lang="fa-IR" dirty="0" smtClean="0"/>
              <a:t>: چیزی که وجودش پیوسته است . مانند وجود خود ما.</a:t>
            </a:r>
          </a:p>
          <a:p>
            <a:pPr marL="0" indent="0" algn="r">
              <a:buNone/>
            </a:pPr>
            <a:endParaRPr lang="fa-IR" dirty="0"/>
          </a:p>
          <a:p>
            <a:pPr marL="0" indent="0" algn="r">
              <a:buNone/>
            </a:pPr>
            <a:r>
              <a:rPr lang="fa-IR" dirty="0" smtClean="0"/>
              <a:t>آنان معتقدند در مورد موجودات هر دو گروه ، چیزی به نام زمان وجود خارجی ندارد. </a:t>
            </a:r>
            <a:r>
              <a:rPr lang="fa-IR" dirty="0" smtClean="0">
                <a:solidFill>
                  <a:srgbClr val="FF0000"/>
                </a:solidFill>
              </a:rPr>
              <a:t>بنابراین همان وجود است که استمرار می یابد</a:t>
            </a:r>
            <a:r>
              <a:rPr lang="fa-IR" dirty="0" smtClean="0"/>
              <a:t>.( 12دلیل نیز ارائه می کنند.)</a:t>
            </a:r>
          </a:p>
          <a:p>
            <a:pPr marL="0" indent="0" algn="r">
              <a:buNone/>
            </a:pPr>
            <a:r>
              <a:rPr lang="fa-IR" dirty="0" smtClean="0"/>
              <a:t> </a:t>
            </a:r>
          </a:p>
        </p:txBody>
      </p:sp>
    </p:spTree>
    <p:extLst>
      <p:ext uri="{BB962C8B-B14F-4D97-AF65-F5344CB8AC3E}">
        <p14:creationId xmlns:p14="http://schemas.microsoft.com/office/powerpoint/2010/main" val="4268322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Lotus" panose="00000400000000000000" pitchFamily="2" charset="-78"/>
              </a:rPr>
              <a:t>ب0  نظر معتقدان به وجود خارجی زمان</a:t>
            </a:r>
            <a:endParaRPr lang="fa-IR" dirty="0">
              <a:cs typeface="B Lotus" panose="00000400000000000000" pitchFamily="2" charset="-78"/>
            </a:endParaRPr>
          </a:p>
        </p:txBody>
      </p:sp>
      <p:sp>
        <p:nvSpPr>
          <p:cNvPr id="3" name="Content Placeholder 2"/>
          <p:cNvSpPr>
            <a:spLocks noGrp="1"/>
          </p:cNvSpPr>
          <p:nvPr>
            <p:ph idx="1"/>
          </p:nvPr>
        </p:nvSpPr>
        <p:spPr/>
        <p:txBody>
          <a:bodyPr/>
          <a:lstStyle/>
          <a:p>
            <a:pPr algn="r" rtl="1"/>
            <a:r>
              <a:rPr lang="fa-IR" dirty="0" smtClean="0">
                <a:cs typeface="B Lotus" panose="00000400000000000000" pitchFamily="2" charset="-78"/>
              </a:rPr>
              <a:t>گروه اول: علم ما به زمان بدیهی است. ( 10 دلیل بر مدعای خود اقامه می کنند.)</a:t>
            </a:r>
          </a:p>
          <a:p>
            <a:pPr algn="r" rtl="1"/>
            <a:endParaRPr lang="fa-IR" dirty="0">
              <a:cs typeface="B Lotus" panose="00000400000000000000" pitchFamily="2" charset="-78"/>
            </a:endParaRPr>
          </a:p>
          <a:p>
            <a:pPr algn="r" rtl="1"/>
            <a:endParaRPr lang="fa-IR" dirty="0" smtClean="0">
              <a:cs typeface="B Lotus" panose="00000400000000000000" pitchFamily="2" charset="-78"/>
            </a:endParaRPr>
          </a:p>
          <a:p>
            <a:pPr algn="r" rtl="1"/>
            <a:r>
              <a:rPr lang="fa-IR" dirty="0" smtClean="0">
                <a:cs typeface="B Lotus" panose="00000400000000000000" pitchFamily="2" charset="-78"/>
              </a:rPr>
              <a:t>گروه دوم: علم به زمان کسبی است. زمان حس نمی شود و ذهن ما بدون استمداد از چیزی آن را درک نمی کند.</a:t>
            </a:r>
            <a:endParaRPr lang="fa-IR" dirty="0">
              <a:cs typeface="B Lotus" panose="00000400000000000000" pitchFamily="2" charset="-78"/>
            </a:endParaRPr>
          </a:p>
        </p:txBody>
      </p:sp>
    </p:spTree>
    <p:extLst>
      <p:ext uri="{BB962C8B-B14F-4D97-AF65-F5344CB8AC3E}">
        <p14:creationId xmlns:p14="http://schemas.microsoft.com/office/powerpoint/2010/main" val="1282923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سوال دوم: ماهیت زمان از نظر معتقدان به زمان چیست؟</a:t>
            </a:r>
            <a:endParaRPr lang="fa-IR" dirty="0"/>
          </a:p>
        </p:txBody>
      </p:sp>
      <p:sp>
        <p:nvSpPr>
          <p:cNvPr id="3" name="Content Placeholder 2"/>
          <p:cNvSpPr>
            <a:spLocks noGrp="1"/>
          </p:cNvSpPr>
          <p:nvPr>
            <p:ph idx="1"/>
          </p:nvPr>
        </p:nvSpPr>
        <p:spPr/>
        <p:txBody>
          <a:bodyPr/>
          <a:lstStyle/>
          <a:p>
            <a:pPr marL="0" indent="0" algn="r">
              <a:buNone/>
            </a:pPr>
            <a:endParaRPr lang="fa-IR" dirty="0" smtClean="0"/>
          </a:p>
          <a:p>
            <a:pPr marL="0" indent="0" algn="r">
              <a:buNone/>
            </a:pPr>
            <a:endParaRPr lang="fa-IR" dirty="0"/>
          </a:p>
          <a:p>
            <a:pPr marL="0" indent="0" algn="r">
              <a:buNone/>
            </a:pPr>
            <a:r>
              <a:rPr lang="fa-IR" dirty="0" smtClean="0"/>
              <a:t>1- زمان </a:t>
            </a:r>
            <a:r>
              <a:rPr lang="fa-IR" dirty="0" smtClean="0">
                <a:solidFill>
                  <a:srgbClr val="FF0000"/>
                </a:solidFill>
              </a:rPr>
              <a:t>عرض</a:t>
            </a:r>
            <a:r>
              <a:rPr lang="fa-IR" dirty="0" smtClean="0"/>
              <a:t> است.</a:t>
            </a:r>
          </a:p>
          <a:p>
            <a:pPr marL="0" indent="0" algn="r">
              <a:buNone/>
            </a:pPr>
            <a:endParaRPr lang="fa-IR" dirty="0"/>
          </a:p>
          <a:p>
            <a:pPr marL="0" indent="0" algn="r">
              <a:buNone/>
            </a:pPr>
            <a:endParaRPr lang="fa-IR" dirty="0" smtClean="0"/>
          </a:p>
          <a:p>
            <a:pPr marL="0" indent="0" algn="r">
              <a:buNone/>
            </a:pPr>
            <a:r>
              <a:rPr lang="fa-IR" dirty="0" smtClean="0"/>
              <a:t>2-زمان </a:t>
            </a:r>
            <a:r>
              <a:rPr lang="fa-IR" dirty="0" smtClean="0">
                <a:solidFill>
                  <a:srgbClr val="FF0000"/>
                </a:solidFill>
              </a:rPr>
              <a:t>جوهر</a:t>
            </a:r>
            <a:r>
              <a:rPr lang="fa-IR" dirty="0" smtClean="0"/>
              <a:t> است.</a:t>
            </a:r>
            <a:endParaRPr lang="fa-IR" dirty="0"/>
          </a:p>
        </p:txBody>
      </p:sp>
    </p:spTree>
    <p:extLst>
      <p:ext uri="{BB962C8B-B14F-4D97-AF65-F5344CB8AC3E}">
        <p14:creationId xmlns:p14="http://schemas.microsoft.com/office/powerpoint/2010/main" val="1227251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1- نظر قائلین به عرض بودن زمان</a:t>
            </a:r>
            <a:endParaRPr lang="fa-IR" dirty="0"/>
          </a:p>
        </p:txBody>
      </p:sp>
      <p:sp>
        <p:nvSpPr>
          <p:cNvPr id="3" name="Content Placeholder 2"/>
          <p:cNvSpPr>
            <a:spLocks noGrp="1"/>
          </p:cNvSpPr>
          <p:nvPr>
            <p:ph idx="1"/>
          </p:nvPr>
        </p:nvSpPr>
        <p:spPr>
          <a:xfrm>
            <a:off x="831112" y="1825625"/>
            <a:ext cx="10515600" cy="4351338"/>
          </a:xfrm>
        </p:spPr>
        <p:txBody>
          <a:bodyPr/>
          <a:lstStyle/>
          <a:p>
            <a:pPr marL="0" indent="0" algn="r">
              <a:buNone/>
            </a:pPr>
            <a:r>
              <a:rPr lang="fa-IR" dirty="0" smtClean="0"/>
              <a:t>1- زمان </a:t>
            </a:r>
            <a:r>
              <a:rPr lang="fa-IR" dirty="0" smtClean="0">
                <a:solidFill>
                  <a:srgbClr val="FF0000"/>
                </a:solidFill>
              </a:rPr>
              <a:t>میزان حرکت </a:t>
            </a:r>
            <a:r>
              <a:rPr lang="fa-IR" dirty="0" smtClean="0"/>
              <a:t>است: الف: زمان </a:t>
            </a:r>
            <a:r>
              <a:rPr lang="fa-IR" dirty="0" smtClean="0">
                <a:solidFill>
                  <a:srgbClr val="FF0000"/>
                </a:solidFill>
              </a:rPr>
              <a:t>مقدار حرکت </a:t>
            </a:r>
            <a:r>
              <a:rPr lang="fa-IR" dirty="0" smtClean="0"/>
              <a:t>است(نظر صدرا).</a:t>
            </a:r>
          </a:p>
          <a:p>
            <a:pPr marL="0" indent="0" algn="r">
              <a:buNone/>
            </a:pPr>
            <a:r>
              <a:rPr lang="fa-IR" dirty="0" smtClean="0"/>
              <a:t>                                   ب: زمان </a:t>
            </a:r>
            <a:r>
              <a:rPr lang="fa-IR" dirty="0" smtClean="0">
                <a:solidFill>
                  <a:srgbClr val="FF0000"/>
                </a:solidFill>
              </a:rPr>
              <a:t>مقدار حرکت فلک اعظم </a:t>
            </a:r>
            <a:r>
              <a:rPr lang="fa-IR" dirty="0" smtClean="0"/>
              <a:t>است(ارسطو و ابن سینا).</a:t>
            </a:r>
          </a:p>
          <a:p>
            <a:pPr marL="0" indent="0" algn="r">
              <a:buNone/>
            </a:pPr>
            <a:r>
              <a:rPr lang="fa-IR" dirty="0" smtClean="0"/>
              <a:t>2- زمان </a:t>
            </a:r>
            <a:r>
              <a:rPr lang="fa-IR" dirty="0" smtClean="0">
                <a:solidFill>
                  <a:srgbClr val="FF0000"/>
                </a:solidFill>
              </a:rPr>
              <a:t>خود حرکت فلک اعظم </a:t>
            </a:r>
            <a:r>
              <a:rPr lang="fa-IR" dirty="0" smtClean="0"/>
              <a:t>است.</a:t>
            </a:r>
            <a:endParaRPr lang="en-US" dirty="0" smtClean="0"/>
          </a:p>
          <a:p>
            <a:pPr marL="0" indent="0" algn="r">
              <a:buNone/>
            </a:pPr>
            <a:endParaRPr lang="en-US" dirty="0" smtClean="0"/>
          </a:p>
          <a:p>
            <a:pPr marL="0" indent="0" algn="r">
              <a:buNone/>
            </a:pPr>
            <a:r>
              <a:rPr lang="fa-IR" dirty="0" smtClean="0"/>
              <a:t>3- زمان </a:t>
            </a:r>
            <a:r>
              <a:rPr lang="fa-IR" dirty="0" smtClean="0">
                <a:solidFill>
                  <a:srgbClr val="FF0000"/>
                </a:solidFill>
              </a:rPr>
              <a:t>مجموعۀ اوقات </a:t>
            </a:r>
            <a:r>
              <a:rPr lang="fa-IR" dirty="0" smtClean="0"/>
              <a:t>است و وقت یعنی زمان مشخص مثل وقت طلوع خورشید.</a:t>
            </a:r>
            <a:endParaRPr lang="en-US" dirty="0" smtClean="0"/>
          </a:p>
          <a:p>
            <a:pPr marL="0" indent="0" algn="r">
              <a:buNone/>
            </a:pPr>
            <a:endParaRPr lang="fa-IR" dirty="0" smtClean="0"/>
          </a:p>
          <a:p>
            <a:pPr marL="0" indent="0" algn="r">
              <a:buNone/>
            </a:pPr>
            <a:r>
              <a:rPr lang="fa-IR" dirty="0" smtClean="0"/>
              <a:t>4- </a:t>
            </a:r>
            <a:r>
              <a:rPr lang="fa-IR" dirty="0" smtClean="0">
                <a:solidFill>
                  <a:srgbClr val="FF0000"/>
                </a:solidFill>
              </a:rPr>
              <a:t>«آن» </a:t>
            </a:r>
            <a:r>
              <a:rPr lang="fa-IR" dirty="0" smtClean="0"/>
              <a:t>منشا پیدایش زمان است و از کنار هم چیده شدن آنات زمان حاصل می شود.</a:t>
            </a:r>
            <a:endParaRPr lang="fa-IR" dirty="0"/>
          </a:p>
        </p:txBody>
      </p:sp>
    </p:spTree>
    <p:extLst>
      <p:ext uri="{BB962C8B-B14F-4D97-AF65-F5344CB8AC3E}">
        <p14:creationId xmlns:p14="http://schemas.microsoft.com/office/powerpoint/2010/main" val="2118031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2- نظر قائلین به جوهر بودن زمان (وجوب زمان)</a:t>
            </a:r>
            <a:endParaRPr lang="fa-IR" dirty="0"/>
          </a:p>
        </p:txBody>
      </p:sp>
      <p:sp>
        <p:nvSpPr>
          <p:cNvPr id="3" name="Content Placeholder 2"/>
          <p:cNvSpPr>
            <a:spLocks noGrp="1"/>
          </p:cNvSpPr>
          <p:nvPr>
            <p:ph idx="1"/>
          </p:nvPr>
        </p:nvSpPr>
        <p:spPr/>
        <p:txBody>
          <a:bodyPr/>
          <a:lstStyle/>
          <a:p>
            <a:pPr marL="0" indent="0" algn="r" rtl="1">
              <a:buNone/>
            </a:pPr>
            <a:endParaRPr lang="fa-IR" dirty="0" smtClean="0"/>
          </a:p>
          <a:p>
            <a:pPr marL="0" indent="0" algn="r" rtl="1">
              <a:buNone/>
            </a:pPr>
            <a:r>
              <a:rPr lang="fa-IR" dirty="0" smtClean="0"/>
              <a:t>الف- </a:t>
            </a:r>
            <a:r>
              <a:rPr lang="fa-IR" dirty="0" smtClean="0">
                <a:solidFill>
                  <a:srgbClr val="FF0000"/>
                </a:solidFill>
              </a:rPr>
              <a:t>وجوب بالغیر </a:t>
            </a:r>
            <a:r>
              <a:rPr lang="fa-IR" dirty="0" smtClean="0"/>
              <a:t>دارد. در نتیجه </a:t>
            </a:r>
            <a:r>
              <a:rPr lang="fa-IR" smtClean="0"/>
              <a:t>ممکن الوجود </a:t>
            </a:r>
            <a:r>
              <a:rPr lang="fa-IR" dirty="0" smtClean="0"/>
              <a:t>است و مخلوق خداوند.</a:t>
            </a:r>
          </a:p>
          <a:p>
            <a:pPr marL="0" indent="0" algn="r" rtl="1">
              <a:buNone/>
            </a:pPr>
            <a:endParaRPr lang="fa-IR" dirty="0"/>
          </a:p>
          <a:p>
            <a:pPr marL="0" indent="0" algn="r" rtl="1">
              <a:buNone/>
            </a:pPr>
            <a:endParaRPr lang="fa-IR" dirty="0" smtClean="0"/>
          </a:p>
          <a:p>
            <a:pPr marL="0" indent="0" algn="r" rtl="1">
              <a:buNone/>
            </a:pPr>
            <a:r>
              <a:rPr lang="fa-IR" dirty="0" smtClean="0"/>
              <a:t>ب- </a:t>
            </a:r>
            <a:r>
              <a:rPr lang="fa-IR" dirty="0" smtClean="0">
                <a:solidFill>
                  <a:srgbClr val="FF0000"/>
                </a:solidFill>
              </a:rPr>
              <a:t>وجوب بالذات </a:t>
            </a:r>
            <a:r>
              <a:rPr lang="fa-IR" dirty="0" smtClean="0"/>
              <a:t>دارد. (مخلوق نیست)</a:t>
            </a:r>
            <a:endParaRPr lang="fa-IR" dirty="0"/>
          </a:p>
        </p:txBody>
      </p:sp>
    </p:spTree>
    <p:extLst>
      <p:ext uri="{BB962C8B-B14F-4D97-AF65-F5344CB8AC3E}">
        <p14:creationId xmlns:p14="http://schemas.microsoft.com/office/powerpoint/2010/main" val="2706221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45716</TotalTime>
  <Words>1028</Words>
  <Application>Microsoft Office PowerPoint</Application>
  <PresentationFormat>Widescreen</PresentationFormat>
  <Paragraphs>105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 Lotus</vt:lpstr>
      <vt:lpstr>Calibri</vt:lpstr>
      <vt:lpstr>Calibri Light</vt:lpstr>
      <vt:lpstr>Times New Roman</vt:lpstr>
      <vt:lpstr>Office Theme</vt:lpstr>
      <vt:lpstr>متافیزیک سنتی، زمان و مسئلۀ آفرینش</vt:lpstr>
      <vt:lpstr>سوال های اصلی</vt:lpstr>
      <vt:lpstr>سوال اول: آیا زمان وجود خارجی دارد؟</vt:lpstr>
      <vt:lpstr>الف0 منکران وجود خارجی زمان</vt:lpstr>
      <vt:lpstr>نظر منکران وجود خارجی زمان</vt:lpstr>
      <vt:lpstr>ب0  نظر معتقدان به وجود خارجی زمان</vt:lpstr>
      <vt:lpstr>سوال دوم: ماهیت زمان از نظر معتقدان به زمان چیست؟</vt:lpstr>
      <vt:lpstr>1- نظر قائلین به عرض بودن زمان</vt:lpstr>
      <vt:lpstr>2- نظر قائلین به جوهر بودن زمان (وجوب زمان)</vt:lpstr>
      <vt:lpstr>زمان وجوب بالذات دارد</vt:lpstr>
      <vt:lpstr>نظر ارسطو و ابن سینا در مورد زمان</vt:lpstr>
      <vt:lpstr>زمان از نظر ملاصدرا</vt:lpstr>
      <vt:lpstr>زمان از نظر ملاصدرا</vt:lpstr>
      <vt:lpstr>کسانی که زمان را مقدار حرکت فلک اعظم می دانند</vt:lpstr>
      <vt:lpstr>زمان، دهر، سرمد</vt:lpstr>
      <vt:lpstr>رابطه خدا با زمان و دهر</vt:lpstr>
      <vt:lpstr>سوال سوم: چرا خداوند زمان را آفرید؟</vt:lpstr>
      <vt:lpstr>سوال چهارم:چگونه از خداوند که ثابت است زمان متغیر بوجود می آید؟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متافیزیک سنتی، زمان و مسئلۀ آفرینش</dc:title>
  <dc:creator>Neda</dc:creator>
  <cp:lastModifiedBy>Neda</cp:lastModifiedBy>
  <cp:revision>30</cp:revision>
  <dcterms:created xsi:type="dcterms:W3CDTF">2018-10-26T15:32:51Z</dcterms:created>
  <dcterms:modified xsi:type="dcterms:W3CDTF">2018-12-31T09:50:11Z</dcterms:modified>
</cp:coreProperties>
</file>